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4" r:id="rId5"/>
    <p:sldId id="260" r:id="rId6"/>
    <p:sldId id="276" r:id="rId7"/>
    <p:sldId id="275" r:id="rId8"/>
    <p:sldId id="264" r:id="rId9"/>
    <p:sldId id="263" r:id="rId10"/>
    <p:sldId id="262" r:id="rId11"/>
    <p:sldId id="277" r:id="rId12"/>
    <p:sldId id="265" r:id="rId13"/>
    <p:sldId id="267" r:id="rId14"/>
    <p:sldId id="278" r:id="rId15"/>
    <p:sldId id="270" r:id="rId16"/>
    <p:sldId id="268" r:id="rId17"/>
    <p:sldId id="279" r:id="rId18"/>
    <p:sldId id="272" r:id="rId19"/>
    <p:sldId id="256" r:id="rId20"/>
    <p:sldId id="258" r:id="rId21"/>
    <p:sldId id="259" r:id="rId22"/>
    <p:sldId id="28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3428" autoAdjust="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9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3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9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178D-1F3A-4F98-A110-8A713C8CF635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&amp;url=https%3A%2F%2Fwww.shutterstock.com%2Fsearch%2Ftexturespeckled%2Bdots%2Bvector%2Bart%3Fsearchterm%3Ddeflaction%26search_type%3Dkeyword_search%26sort_method%3Dpopular%26images_per_page%3D100%26thumb_size%3Dsmall%26safesearch%3D1%26safesearch_toggle%3Don%26ref_context%3Dkeyword%26page%3D2&amp;psig=AOvVaw3ra1Cn5sg6HdzvTS_Ut7bf&amp;ust=155672762913870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733" y="538006"/>
            <a:ext cx="8167076" cy="3539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70"/>
          <p:cNvSpPr>
            <a:spLocks noMove="1" noResize="1"/>
          </p:cNvSpPr>
          <p:nvPr/>
        </p:nvSpPr>
        <p:spPr>
          <a:xfrm>
            <a:off x="0" y="4918511"/>
            <a:ext cx="9143997" cy="1939488"/>
          </a:xfrm>
          <a:prstGeom prst="rect">
            <a:avLst/>
          </a:prstGeom>
          <a:solidFill>
            <a:srgbClr val="FDA69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200150" y="4269279"/>
            <a:ext cx="6743697" cy="1264761"/>
          </a:xfrm>
          <a:solidFill>
            <a:srgbClr val="FFFFFF"/>
          </a:solidFill>
          <a:ln w="38103">
            <a:solidFill>
              <a:srgbClr val="404040"/>
            </a:solidFill>
            <a:prstDash val="solid"/>
            <a:miter/>
          </a:ln>
        </p:spPr>
        <p:txBody>
          <a:bodyPr anchor="ctr">
            <a:normAutofit fontScale="90000"/>
          </a:bodyPr>
          <a:lstStyle/>
          <a:p>
            <a:pPr lvl="0"/>
            <a:r>
              <a:rPr lang="en-GB" sz="4400" dirty="0">
                <a:latin typeface="SassoonPrimaryInfant" pitchFamily="2" charset="0"/>
              </a:rPr>
              <a:t>KS1 MULTIPLICATION &amp; DIVISION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2021396" y="5688538"/>
            <a:ext cx="5101206" cy="536121"/>
          </a:xfrm>
        </p:spPr>
        <p:txBody>
          <a:bodyPr/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Wednesday 1</a:t>
            </a:r>
            <a:r>
              <a:rPr lang="en-GB" sz="2800" baseline="30000" dirty="0">
                <a:solidFill>
                  <a:schemeClr val="tx1"/>
                </a:solidFill>
                <a:latin typeface="SassoonPrimaryInfant" pitchFamily="2" charset="0"/>
              </a:rPr>
              <a:t>st</a:t>
            </a:r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24238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2" y="-249390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Pictures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16468" r="16670" b="55151"/>
          <a:stretch/>
        </p:blipFill>
        <p:spPr bwMode="auto">
          <a:xfrm>
            <a:off x="179512" y="620688"/>
            <a:ext cx="4840354" cy="122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8651" r="23698" b="45634"/>
          <a:stretch/>
        </p:blipFill>
        <p:spPr bwMode="auto">
          <a:xfrm>
            <a:off x="179512" y="1995483"/>
            <a:ext cx="6913124" cy="247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t="17329" r="38712" b="52368"/>
          <a:stretch/>
        </p:blipFill>
        <p:spPr bwMode="auto">
          <a:xfrm>
            <a:off x="6599346" y="105510"/>
            <a:ext cx="2448272" cy="183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7" t="40374" r="26618" b="23451"/>
          <a:stretch/>
        </p:blipFill>
        <p:spPr bwMode="auto">
          <a:xfrm>
            <a:off x="2267744" y="4585133"/>
            <a:ext cx="4726600" cy="22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0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53" y="4595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SassoonPrimaryInfant" pitchFamily="2" charset="0"/>
              </a:rPr>
              <a:t>Number in group x Number of groups</a:t>
            </a:r>
          </a:p>
        </p:txBody>
      </p:sp>
      <p:sp>
        <p:nvSpPr>
          <p:cNvPr id="6" name="Rectangle 60"/>
          <p:cNvSpPr>
            <a:spLocks noChangeArrowheads="1"/>
          </p:cNvSpPr>
          <p:nvPr/>
        </p:nvSpPr>
        <p:spPr bwMode="auto">
          <a:xfrm>
            <a:off x="1176915" y="3012204"/>
            <a:ext cx="6937077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04800" eaLnBrk="1" hangingPunct="1">
              <a:lnSpc>
                <a:spcPct val="200000"/>
              </a:lnSpc>
            </a:pPr>
            <a:r>
              <a:rPr lang="en-US" altLang="zh-CN" sz="2800" b="1" dirty="0">
                <a:latin typeface="SassoonPrimaryInfant" pitchFamily="2" charset="0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The above picture means five</a:t>
            </a:r>
            <a:r>
              <a:rPr lang="zh-CN" altLang="en-US" sz="2800" b="1" dirty="0">
                <a:latin typeface="SassoonPrimaryInfant" pitchFamily="2" charset="0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</a:t>
            </a:r>
            <a:r>
              <a:rPr lang="en-US" altLang="zh-CN" sz="2800" b="1" dirty="0">
                <a:latin typeface="SassoonPrimaryInfant" pitchFamily="2" charset="0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4s. T/F       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 rot="-1137096">
            <a:off x="781627" y="460109"/>
            <a:ext cx="1368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SassoonPrimaryInfant" pitchFamily="2" charset="0"/>
                <a:sym typeface="Calibri" pitchFamily="34" charset="0"/>
              </a:rPr>
              <a:t>Right</a:t>
            </a:r>
          </a:p>
          <a:p>
            <a:endParaRPr lang="zh-CN" altLang="en-US" sz="3200" b="1" dirty="0">
              <a:solidFill>
                <a:srgbClr val="FF0000"/>
              </a:solidFill>
              <a:latin typeface="SassoonPrimaryInfant" pitchFamily="2" charset="0"/>
              <a:sym typeface="Calibri" pitchFamily="34" charset="0"/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 rot="2006206">
            <a:off x="6542955" y="671680"/>
            <a:ext cx="1800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SassoonPrimaryInfant" pitchFamily="2" charset="0"/>
                <a:sym typeface="Calibri" pitchFamily="34" charset="0"/>
              </a:rPr>
              <a:t>Wrong</a:t>
            </a:r>
          </a:p>
          <a:p>
            <a:endParaRPr lang="en-US" altLang="zh-CN" sz="3200" b="1" dirty="0">
              <a:solidFill>
                <a:srgbClr val="FF0000"/>
              </a:solidFill>
              <a:latin typeface="SassoonPrimaryInfant" pitchFamily="2" charset="0"/>
              <a:sym typeface="Calibri" pitchFamily="34" charset="0"/>
            </a:endParaRPr>
          </a:p>
          <a:p>
            <a:endParaRPr lang="zh-CN" altLang="en-US" sz="3200" b="1" dirty="0">
              <a:solidFill>
                <a:srgbClr val="FF0000"/>
              </a:solidFill>
              <a:latin typeface="SassoonPrimaryInfant" pitchFamily="2" charset="0"/>
              <a:sym typeface="Calibri" pitchFamily="34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840" y="998272"/>
            <a:ext cx="1498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578" y="998272"/>
            <a:ext cx="1498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778" y="998272"/>
            <a:ext cx="1498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165" y="998272"/>
            <a:ext cx="1498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37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78543"/>
            <a:ext cx="91294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>
                <a:latin typeface="SassoonPrimaryInfant" pitchFamily="2" charset="0"/>
              </a:rPr>
              <a:t>Multiplication is commutative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1112" r="13769" b="19643"/>
          <a:stretch/>
        </p:blipFill>
        <p:spPr bwMode="auto">
          <a:xfrm>
            <a:off x="0" y="1602076"/>
            <a:ext cx="9129485" cy="506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6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Number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3889" r="14886" b="30158"/>
          <a:stretch/>
        </p:blipFill>
        <p:spPr bwMode="auto">
          <a:xfrm>
            <a:off x="76411" y="1484784"/>
            <a:ext cx="8940800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6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14484" r="11316" b="23246"/>
          <a:stretch/>
        </p:blipFill>
        <p:spPr bwMode="auto">
          <a:xfrm>
            <a:off x="-1425" y="860826"/>
            <a:ext cx="9253240" cy="444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2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Have a go at these!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7846" r="13324" b="39177"/>
          <a:stretch/>
        </p:blipFill>
        <p:spPr bwMode="auto">
          <a:xfrm>
            <a:off x="-29689" y="1628800"/>
            <a:ext cx="9187544" cy="387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56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6572" r="13842" b="17140"/>
          <a:stretch/>
        </p:blipFill>
        <p:spPr bwMode="auto">
          <a:xfrm>
            <a:off x="0" y="116632"/>
            <a:ext cx="9144000" cy="48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6033219"/>
            <a:ext cx="544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SassoonPrimaryInfant" pitchFamily="2" charset="0"/>
              </a:rPr>
              <a:t>Division is not commutative!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196024"/>
            <a:ext cx="5396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SassoonPrimaryInfant" pitchFamily="2" charset="0"/>
              </a:rPr>
              <a:t>Different contexts, but grouping is easiest.</a:t>
            </a:r>
          </a:p>
          <a:p>
            <a:r>
              <a:rPr lang="en-GB" sz="2400" dirty="0">
                <a:latin typeface="SassoonPrimaryInfant" pitchFamily="2" charset="0"/>
              </a:rPr>
              <a:t>E.g. 60 ÷ 30</a:t>
            </a:r>
          </a:p>
        </p:txBody>
      </p:sp>
    </p:spTree>
    <p:extLst>
      <p:ext uri="{BB962C8B-B14F-4D97-AF65-F5344CB8AC3E}">
        <p14:creationId xmlns:p14="http://schemas.microsoft.com/office/powerpoint/2010/main" val="417271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Key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Multiplication and division are related</a:t>
            </a:r>
          </a:p>
          <a:p>
            <a:r>
              <a:rPr lang="en-GB" dirty="0">
                <a:latin typeface="SassoonPrimaryInfant" pitchFamily="2" charset="0"/>
              </a:rPr>
              <a:t>You can use multiplication to solve some division calculations</a:t>
            </a:r>
          </a:p>
          <a:p>
            <a:r>
              <a:rPr lang="en-GB" dirty="0">
                <a:latin typeface="SassoonPrimaryInfant" pitchFamily="2" charset="0"/>
              </a:rPr>
              <a:t>Multiplication is commutative</a:t>
            </a:r>
          </a:p>
          <a:p>
            <a:r>
              <a:rPr lang="en-GB" dirty="0">
                <a:latin typeface="SassoonPrimaryInfant" pitchFamily="2" charset="0"/>
              </a:rPr>
              <a:t>Division is not commutative</a:t>
            </a:r>
          </a:p>
          <a:p>
            <a:r>
              <a:rPr lang="en-GB" dirty="0">
                <a:latin typeface="SassoonPrimaryInfant" pitchFamily="2" charset="0"/>
              </a:rPr>
              <a:t>5   3   15 – what equations link these numbers together?</a:t>
            </a:r>
          </a:p>
        </p:txBody>
      </p:sp>
    </p:spTree>
    <p:extLst>
      <p:ext uri="{BB962C8B-B14F-4D97-AF65-F5344CB8AC3E}">
        <p14:creationId xmlns:p14="http://schemas.microsoft.com/office/powerpoint/2010/main" val="1973688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15873" r="13770" b="34723"/>
          <a:stretch/>
        </p:blipFill>
        <p:spPr bwMode="auto">
          <a:xfrm>
            <a:off x="-29029" y="404664"/>
            <a:ext cx="9173029" cy="361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94206"/>
              </p:ext>
            </p:extLst>
          </p:nvPr>
        </p:nvGraphicFramePr>
        <p:xfrm>
          <a:off x="1509485" y="4941168"/>
          <a:ext cx="60960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PrimaryInfant" pitchFamily="2" charset="0"/>
                        </a:rPr>
                        <a:t>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SassoonPrimaryInfant" pitchFamily="2" charset="0"/>
                        </a:rPr>
                        <a:t>Not 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3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6587" r="42996" b="59524"/>
          <a:stretch/>
        </p:blipFill>
        <p:spPr bwMode="auto">
          <a:xfrm>
            <a:off x="196028" y="1226482"/>
            <a:ext cx="399143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259418"/>
            <a:ext cx="9144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PrimaryInfant" pitchFamily="2" charset="0"/>
              </a:rPr>
              <a:t>What is expected at the end of KS1?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0039" r="43331" b="65675"/>
          <a:stretch/>
        </p:blipFill>
        <p:spPr bwMode="auto">
          <a:xfrm>
            <a:off x="196028" y="2717714"/>
            <a:ext cx="3918857" cy="10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345" r="41694" b="54261"/>
          <a:stretch/>
        </p:blipFill>
        <p:spPr bwMode="auto">
          <a:xfrm>
            <a:off x="4779639" y="4201229"/>
            <a:ext cx="4017819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17519" r="43185" b="68276"/>
          <a:stretch/>
        </p:blipFill>
        <p:spPr bwMode="auto">
          <a:xfrm>
            <a:off x="196028" y="4215083"/>
            <a:ext cx="3768436" cy="10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28504" r="43505" b="57102"/>
          <a:stretch/>
        </p:blipFill>
        <p:spPr bwMode="auto">
          <a:xfrm>
            <a:off x="4840917" y="1189535"/>
            <a:ext cx="3713018" cy="10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8980" r="41162" b="68466"/>
          <a:stretch/>
        </p:blipFill>
        <p:spPr bwMode="auto">
          <a:xfrm>
            <a:off x="4715304" y="5670053"/>
            <a:ext cx="4267200" cy="91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31724" r="37861" b="54328"/>
          <a:stretch/>
        </p:blipFill>
        <p:spPr bwMode="auto">
          <a:xfrm>
            <a:off x="4446063" y="2742401"/>
            <a:ext cx="4502727" cy="10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3" t="29640" r="40310" b="58859"/>
          <a:stretch/>
        </p:blipFill>
        <p:spPr bwMode="auto">
          <a:xfrm>
            <a:off x="288304" y="5576894"/>
            <a:ext cx="3583884" cy="110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New calculation policy</a:t>
            </a:r>
          </a:p>
          <a:p>
            <a:r>
              <a:rPr lang="en-GB" dirty="0">
                <a:latin typeface="SassoonPrimaryInfant" pitchFamily="2" charset="0"/>
              </a:rPr>
              <a:t>Key learning points for multiplication and division</a:t>
            </a:r>
          </a:p>
          <a:p>
            <a:r>
              <a:rPr lang="en-GB" dirty="0">
                <a:latin typeface="SassoonPrimaryInfant" pitchFamily="2" charset="0"/>
              </a:rPr>
              <a:t>How we teach multiplication and division in school</a:t>
            </a:r>
          </a:p>
          <a:p>
            <a:r>
              <a:rPr lang="en-GB" dirty="0">
                <a:latin typeface="SassoonPrimaryInfant" pitchFamily="2" charset="0"/>
              </a:rPr>
              <a:t>Ways you can help at home</a:t>
            </a:r>
          </a:p>
        </p:txBody>
      </p:sp>
    </p:spTree>
    <p:extLst>
      <p:ext uri="{BB962C8B-B14F-4D97-AF65-F5344CB8AC3E}">
        <p14:creationId xmlns:p14="http://schemas.microsoft.com/office/powerpoint/2010/main" val="164846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8056" r="33180" b="8929"/>
          <a:stretch/>
        </p:blipFill>
        <p:spPr bwMode="auto">
          <a:xfrm>
            <a:off x="78958" y="1337952"/>
            <a:ext cx="4601029" cy="53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249803" y="-165100"/>
            <a:ext cx="9601200" cy="1485900"/>
          </a:xfrm>
        </p:spPr>
        <p:txBody>
          <a:bodyPr/>
          <a:lstStyle/>
          <a:p>
            <a:pPr lvl="0"/>
            <a:r>
              <a:rPr lang="en-GB" dirty="0">
                <a:latin typeface="SassoonPrimaryInfant" pitchFamily="2" charset="0"/>
              </a:rPr>
              <a:t>What is expected at the end of KS1?</a:t>
            </a:r>
            <a:br>
              <a:rPr lang="en-GB" dirty="0">
                <a:latin typeface="SassoonPrimaryInfant" pitchFamily="2" charset="0"/>
              </a:rPr>
            </a:br>
            <a:r>
              <a:rPr lang="en-GB" sz="2800" dirty="0">
                <a:latin typeface="SassoonPrimaryInfant" pitchFamily="2" charset="0"/>
              </a:rPr>
              <a:t>Applying the Skills in Context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17520" r="36477" b="8995"/>
          <a:stretch/>
        </p:blipFill>
        <p:spPr bwMode="auto">
          <a:xfrm>
            <a:off x="4745924" y="1320799"/>
            <a:ext cx="4294909" cy="53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2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249803" y="-165100"/>
            <a:ext cx="9601200" cy="1485900"/>
          </a:xfrm>
        </p:spPr>
        <p:txBody>
          <a:bodyPr/>
          <a:lstStyle/>
          <a:p>
            <a:pPr lvl="0"/>
            <a:r>
              <a:rPr lang="en-GB" dirty="0">
                <a:latin typeface="SassoonPrimaryInfant" pitchFamily="2" charset="0"/>
              </a:rPr>
              <a:t>What is expected at the end of KS1?</a:t>
            </a:r>
            <a:br>
              <a:rPr lang="en-GB" dirty="0">
                <a:latin typeface="SassoonPrimaryInfant" pitchFamily="2" charset="0"/>
              </a:rPr>
            </a:br>
            <a:r>
              <a:rPr lang="en-GB" sz="2800" dirty="0">
                <a:latin typeface="SassoonPrimaryInfant" pitchFamily="2" charset="0"/>
              </a:rPr>
              <a:t>Applying the Skills in Context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4802" r="33068" b="26191"/>
          <a:stretch/>
        </p:blipFill>
        <p:spPr bwMode="auto">
          <a:xfrm>
            <a:off x="4427984" y="2003973"/>
            <a:ext cx="4586515" cy="358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16572" r="35838" b="6913"/>
          <a:stretch/>
        </p:blipFill>
        <p:spPr bwMode="auto">
          <a:xfrm>
            <a:off x="107504" y="1301877"/>
            <a:ext cx="4168220" cy="52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6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733" y="468977"/>
            <a:ext cx="8167076" cy="3539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70"/>
          <p:cNvSpPr>
            <a:spLocks noMove="1" noResize="1"/>
          </p:cNvSpPr>
          <p:nvPr/>
        </p:nvSpPr>
        <p:spPr>
          <a:xfrm>
            <a:off x="0" y="4918511"/>
            <a:ext cx="9143997" cy="1939488"/>
          </a:xfrm>
          <a:prstGeom prst="rect">
            <a:avLst/>
          </a:prstGeom>
          <a:solidFill>
            <a:srgbClr val="4040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123951" y="4286132"/>
            <a:ext cx="6743697" cy="1264761"/>
          </a:xfrm>
          <a:solidFill>
            <a:srgbClr val="FFFFFF"/>
          </a:solidFill>
          <a:ln w="38103">
            <a:solidFill>
              <a:srgbClr val="404040"/>
            </a:solidFill>
            <a:prstDash val="solid"/>
            <a:miter/>
          </a:ln>
        </p:spPr>
        <p:txBody>
          <a:bodyPr anchor="ctr"/>
          <a:lstStyle/>
          <a:p>
            <a:pPr lvl="0"/>
            <a:r>
              <a:rPr lang="en-GB" sz="5400" dirty="0">
                <a:latin typeface="SassoonPrimaryInfant" pitchFamily="2" charset="0"/>
              </a:rPr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42575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10913" r="18232" b="9524"/>
          <a:stretch/>
        </p:blipFill>
        <p:spPr bwMode="auto">
          <a:xfrm>
            <a:off x="-12222" y="224097"/>
            <a:ext cx="9142825" cy="63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90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1905" r="18008" b="8532"/>
          <a:stretch/>
        </p:blipFill>
        <p:spPr bwMode="auto">
          <a:xfrm>
            <a:off x="-7431" y="101360"/>
            <a:ext cx="9546388" cy="66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3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43" y="13905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Unitising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51"/>
            <a:ext cx="9144000" cy="4525963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Children need to see each group </a:t>
            </a:r>
            <a:r>
              <a:rPr lang="en-GB" b="1" dirty="0">
                <a:latin typeface="SassoonPrimaryInfant" pitchFamily="2" charset="0"/>
              </a:rPr>
              <a:t>as a whole/unit</a:t>
            </a:r>
            <a:r>
              <a:rPr lang="en-GB" dirty="0">
                <a:latin typeface="SassoonPrimaryInfant" pitchFamily="2" charset="0"/>
              </a:rPr>
              <a:t>.</a:t>
            </a:r>
          </a:p>
          <a:p>
            <a:r>
              <a:rPr lang="en-GB" dirty="0">
                <a:latin typeface="SassoonPrimaryInfant" pitchFamily="2" charset="0"/>
              </a:rPr>
              <a:t>The aim is to be moving away from the concept of ones.</a:t>
            </a: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sp>
        <p:nvSpPr>
          <p:cNvPr id="6" name="AutoShape 5" descr="Image result for multiple dots sc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79525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A plant in a garden&#10;&#10;Description automatically generated">
            <a:extLst>
              <a:ext uri="{FF2B5EF4-FFF2-40B4-BE49-F238E27FC236}">
                <a16:creationId xmlns:a16="http://schemas.microsoft.com/office/drawing/2014/main" id="{2E8ABE70-E4A6-40D0-9C7B-9E1965703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2"/>
          <a:stretch/>
        </p:blipFill>
        <p:spPr>
          <a:xfrm>
            <a:off x="1907704" y="2450335"/>
            <a:ext cx="5616624" cy="4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43" y="13905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Equal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8553"/>
            <a:ext cx="9144000" cy="4525963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With multiplication, each group is </a:t>
            </a:r>
            <a:r>
              <a:rPr lang="en-GB" b="1" dirty="0">
                <a:latin typeface="SassoonPrimaryInfant" pitchFamily="2" charset="0"/>
              </a:rPr>
              <a:t>equal</a:t>
            </a:r>
            <a:r>
              <a:rPr lang="en-GB" dirty="0">
                <a:latin typeface="SassoonPrimaryInfant" pitchFamily="2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16071" r="33292" b="52976"/>
          <a:stretch/>
        </p:blipFill>
        <p:spPr bwMode="auto">
          <a:xfrm>
            <a:off x="1547664" y="2204864"/>
            <a:ext cx="6120680" cy="338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48611" r="27825" b="36310"/>
          <a:stretch/>
        </p:blipFill>
        <p:spPr bwMode="auto">
          <a:xfrm>
            <a:off x="1799489" y="5754914"/>
            <a:ext cx="5617029" cy="110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6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Clever 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Counting in groups of 2s, 10s, 5s and 3s</a:t>
            </a:r>
          </a:p>
          <a:p>
            <a:r>
              <a:rPr lang="en-GB" dirty="0">
                <a:latin typeface="SassoonPrimaryInfant" pitchFamily="2" charset="0"/>
              </a:rPr>
              <a:t>Number lines, number squares, chanting</a:t>
            </a:r>
          </a:p>
          <a:p>
            <a:r>
              <a:rPr lang="en-GB" dirty="0">
                <a:latin typeface="SassoonPrimaryInfant" pitchFamily="2" charset="0"/>
              </a:rPr>
              <a:t>Slow removal of visuals</a:t>
            </a:r>
          </a:p>
          <a:p>
            <a:r>
              <a:rPr lang="en-GB" dirty="0">
                <a:latin typeface="SassoonPrimaryInfant" pitchFamily="2" charset="0"/>
              </a:rPr>
              <a:t>Fluently be able to count in these groups</a:t>
            </a:r>
          </a:p>
          <a:p>
            <a:r>
              <a:rPr lang="en-GB" dirty="0">
                <a:latin typeface="SassoonPrimaryInfant" pitchFamily="2" charset="0"/>
              </a:rPr>
              <a:t>End point: relate counting to multiplication and division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7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432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Repeated Addition/Grouping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16071" r="33292" b="52976"/>
          <a:stretch/>
        </p:blipFill>
        <p:spPr bwMode="auto">
          <a:xfrm>
            <a:off x="1713922" y="764704"/>
            <a:ext cx="5721812" cy="316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48611" r="27937" b="28572"/>
          <a:stretch/>
        </p:blipFill>
        <p:spPr bwMode="auto">
          <a:xfrm>
            <a:off x="1773337" y="4149080"/>
            <a:ext cx="5631543" cy="16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77935" r="28227" b="14489"/>
          <a:stretch/>
        </p:blipFill>
        <p:spPr bwMode="auto">
          <a:xfrm>
            <a:off x="1772911" y="5813463"/>
            <a:ext cx="5631543" cy="55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1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20635" r="14551" b="21825"/>
          <a:stretch/>
        </p:blipFill>
        <p:spPr bwMode="auto">
          <a:xfrm>
            <a:off x="66362" y="1742563"/>
            <a:ext cx="8998857" cy="420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3345" y="3785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latin typeface="SassoonPrimaryInfant" pitchFamily="2" charset="0"/>
              </a:rPr>
              <a:t>Children need to understand the meaning of x</a:t>
            </a:r>
          </a:p>
        </p:txBody>
      </p:sp>
    </p:spTree>
    <p:extLst>
      <p:ext uri="{BB962C8B-B14F-4D97-AF65-F5344CB8AC3E}">
        <p14:creationId xmlns:p14="http://schemas.microsoft.com/office/powerpoint/2010/main" val="47374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244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SassoonPrimaryInfant</vt:lpstr>
      <vt:lpstr>Office Theme</vt:lpstr>
      <vt:lpstr>KS1 MULTIPLICATION &amp; DIVISION</vt:lpstr>
      <vt:lpstr>Aims of the session</vt:lpstr>
      <vt:lpstr>PowerPoint Presentation</vt:lpstr>
      <vt:lpstr>PowerPoint Presentation</vt:lpstr>
      <vt:lpstr>Unitising</vt:lpstr>
      <vt:lpstr>Equal Groups</vt:lpstr>
      <vt:lpstr>Clever Counting</vt:lpstr>
      <vt:lpstr>Repeated Addition/Grouping</vt:lpstr>
      <vt:lpstr>PowerPoint Presentation</vt:lpstr>
      <vt:lpstr>Pictures</vt:lpstr>
      <vt:lpstr>PowerPoint Presentation</vt:lpstr>
      <vt:lpstr>PowerPoint Presentation</vt:lpstr>
      <vt:lpstr>Number stories</vt:lpstr>
      <vt:lpstr>PowerPoint Presentation</vt:lpstr>
      <vt:lpstr>Have a go at these!</vt:lpstr>
      <vt:lpstr>PowerPoint Presentation</vt:lpstr>
      <vt:lpstr>Key Points </vt:lpstr>
      <vt:lpstr>PowerPoint Presentation</vt:lpstr>
      <vt:lpstr>PowerPoint Presentation</vt:lpstr>
      <vt:lpstr>What is expected at the end of KS1? Applying the Skills in Context</vt:lpstr>
      <vt:lpstr>What is expected at the end of KS1? Applying the Skills in Context</vt:lpstr>
      <vt:lpstr>Thank you for coming!</vt:lpstr>
    </vt:vector>
  </TitlesOfParts>
  <Company>Haywards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MULTIPLICATION &amp; DIVISION</dc:title>
  <dc:creator>Hannah Venning</dc:creator>
  <cp:lastModifiedBy>Kat Cousins</cp:lastModifiedBy>
  <cp:revision>57</cp:revision>
  <cp:lastPrinted>2019-05-01T16:00:44Z</cp:lastPrinted>
  <dcterms:created xsi:type="dcterms:W3CDTF">2019-04-30T12:29:25Z</dcterms:created>
  <dcterms:modified xsi:type="dcterms:W3CDTF">2019-05-01T16:44:35Z</dcterms:modified>
</cp:coreProperties>
</file>