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9" r:id="rId3"/>
    <p:sldId id="260" r:id="rId4"/>
    <p:sldId id="279" r:id="rId5"/>
    <p:sldId id="282" r:id="rId6"/>
    <p:sldId id="283" r:id="rId7"/>
    <p:sldId id="264" r:id="rId8"/>
    <p:sldId id="284" r:id="rId9"/>
    <p:sldId id="256" r:id="rId10"/>
    <p:sldId id="258" r:id="rId11"/>
    <p:sldId id="259" r:id="rId12"/>
    <p:sldId id="285" r:id="rId13"/>
    <p:sldId id="286" r:id="rId14"/>
    <p:sldId id="365" r:id="rId15"/>
    <p:sldId id="364" r:id="rId16"/>
    <p:sldId id="366" r:id="rId17"/>
    <p:sldId id="367" r:id="rId18"/>
    <p:sldId id="368" r:id="rId19"/>
    <p:sldId id="369" r:id="rId20"/>
    <p:sldId id="371" r:id="rId21"/>
    <p:sldId id="372" r:id="rId22"/>
    <p:sldId id="370" r:id="rId23"/>
    <p:sldId id="373" r:id="rId24"/>
    <p:sldId id="377" r:id="rId25"/>
    <p:sldId id="378" r:id="rId26"/>
    <p:sldId id="379" r:id="rId27"/>
    <p:sldId id="381" r:id="rId28"/>
    <p:sldId id="380" r:id="rId29"/>
    <p:sldId id="281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3428" autoAdjust="0"/>
  </p:normalViewPr>
  <p:slideViewPr>
    <p:cSldViewPr>
      <p:cViewPr varScale="1">
        <p:scale>
          <a:sx n="67" d="100"/>
          <a:sy n="67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CB875-1378-4A92-9F84-906D5EC94F4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684B-CE2B-4DE5-BB64-1617DA698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1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F684B-CE2B-4DE5-BB64-1617DA69832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093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F684B-CE2B-4DE5-BB64-1617DA69832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7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9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9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4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3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3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9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178D-1F3A-4F98-A110-8A713C8CF635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88D7-0A2A-4A22-ACA5-2D6C30F8B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&amp;url=https%3A%2F%2Fwww.shutterstock.com%2Fsearch%2Ftexturespeckled%2Bdots%2Bvector%2Bart%3Fsearchterm%3Ddeflaction%26search_type%3Dkeyword_search%26sort_method%3Dpopular%26images_per_page%3D100%26thumb_size%3Dsmall%26safesearch%3D1%26safesearch_toggle%3Don%26ref_context%3Dkeyword%26page%3D2&amp;psig=AOvVaw3ra1Cn5sg6HdzvTS_Ut7bf&amp;ust=15567276291387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733" y="538006"/>
            <a:ext cx="8167076" cy="3539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70"/>
          <p:cNvSpPr>
            <a:spLocks noMove="1" noResize="1"/>
          </p:cNvSpPr>
          <p:nvPr/>
        </p:nvSpPr>
        <p:spPr>
          <a:xfrm>
            <a:off x="0" y="4918511"/>
            <a:ext cx="9143997" cy="1939488"/>
          </a:xfrm>
          <a:prstGeom prst="rect">
            <a:avLst/>
          </a:prstGeom>
          <a:solidFill>
            <a:srgbClr val="FDA69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200150" y="4269279"/>
            <a:ext cx="6743697" cy="1264761"/>
          </a:xfrm>
          <a:solidFill>
            <a:srgbClr val="FFFFFF"/>
          </a:solidFill>
          <a:ln w="38103">
            <a:solidFill>
              <a:srgbClr val="404040"/>
            </a:solidFill>
            <a:prstDash val="solid"/>
            <a:miter/>
          </a:ln>
        </p:spPr>
        <p:txBody>
          <a:bodyPr anchor="ctr">
            <a:normAutofit fontScale="90000"/>
          </a:bodyPr>
          <a:lstStyle/>
          <a:p>
            <a:pPr lvl="0"/>
            <a:r>
              <a:rPr lang="en-GB" sz="4400" dirty="0">
                <a:latin typeface="SassoonPrimaryInfant" pitchFamily="2" charset="0"/>
              </a:rPr>
              <a:t>KS2 MULTIPLICATION &amp; DIVISION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2021396" y="5688538"/>
            <a:ext cx="5101206" cy="536121"/>
          </a:xfrm>
        </p:spPr>
        <p:txBody>
          <a:bodyPr/>
          <a:lstStyle/>
          <a:p>
            <a:pPr lvl="0"/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Wednesday 8th May</a:t>
            </a:r>
          </a:p>
        </p:txBody>
      </p:sp>
    </p:spTree>
    <p:extLst>
      <p:ext uri="{BB962C8B-B14F-4D97-AF65-F5344CB8AC3E}">
        <p14:creationId xmlns:p14="http://schemas.microsoft.com/office/powerpoint/2010/main" val="24238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8056" r="33180" b="8929"/>
          <a:stretch/>
        </p:blipFill>
        <p:spPr bwMode="auto">
          <a:xfrm>
            <a:off x="78958" y="1337952"/>
            <a:ext cx="4601029" cy="53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249803" y="-165100"/>
            <a:ext cx="9601200" cy="1485900"/>
          </a:xfrm>
        </p:spPr>
        <p:txBody>
          <a:bodyPr/>
          <a:lstStyle/>
          <a:p>
            <a:pPr lvl="0"/>
            <a:r>
              <a:rPr lang="en-GB" dirty="0">
                <a:latin typeface="SassoonPrimaryInfant" pitchFamily="2" charset="0"/>
              </a:rPr>
              <a:t>What is expected at the end of KS1?</a:t>
            </a:r>
            <a:br>
              <a:rPr lang="en-GB" dirty="0">
                <a:latin typeface="SassoonPrimaryInfant" pitchFamily="2" charset="0"/>
              </a:rPr>
            </a:br>
            <a:r>
              <a:rPr lang="en-GB" sz="2800" dirty="0">
                <a:latin typeface="SassoonPrimaryInfant" pitchFamily="2" charset="0"/>
              </a:rPr>
              <a:t>Applying the Skills in Context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17520" r="36477" b="8995"/>
          <a:stretch/>
        </p:blipFill>
        <p:spPr bwMode="auto">
          <a:xfrm>
            <a:off x="4745924" y="1320799"/>
            <a:ext cx="4294909" cy="53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92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249803" y="-165100"/>
            <a:ext cx="9601200" cy="1485900"/>
          </a:xfrm>
        </p:spPr>
        <p:txBody>
          <a:bodyPr/>
          <a:lstStyle/>
          <a:p>
            <a:pPr lvl="0"/>
            <a:r>
              <a:rPr lang="en-GB" dirty="0">
                <a:latin typeface="SassoonPrimaryInfant" pitchFamily="2" charset="0"/>
              </a:rPr>
              <a:t>What is expected at the end of KS1?</a:t>
            </a:r>
            <a:br>
              <a:rPr lang="en-GB" dirty="0">
                <a:latin typeface="SassoonPrimaryInfant" pitchFamily="2" charset="0"/>
              </a:rPr>
            </a:br>
            <a:r>
              <a:rPr lang="en-GB" sz="2800" dirty="0">
                <a:latin typeface="SassoonPrimaryInfant" pitchFamily="2" charset="0"/>
              </a:rPr>
              <a:t>Applying the Skills in Context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24802" r="33068" b="26191"/>
          <a:stretch/>
        </p:blipFill>
        <p:spPr bwMode="auto">
          <a:xfrm>
            <a:off x="4427984" y="2003973"/>
            <a:ext cx="4586515" cy="358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16572" r="35838" b="6913"/>
          <a:stretch/>
        </p:blipFill>
        <p:spPr bwMode="auto">
          <a:xfrm>
            <a:off x="107504" y="1301877"/>
            <a:ext cx="4168220" cy="52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6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dirty="0">
                <a:latin typeface="SassoonPrimaryInfant" pitchFamily="2" charset="0"/>
              </a:rPr>
              <a:t>Where do they come from?</a:t>
            </a:r>
          </a:p>
          <a:p>
            <a:r>
              <a:rPr lang="en-GB" b="1" dirty="0">
                <a:latin typeface="SassoonPrimaryInfant" pitchFamily="2" charset="0"/>
              </a:rPr>
              <a:t>The root of it all: </a:t>
            </a:r>
            <a:r>
              <a:rPr lang="en-GB" b="1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1009441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Root of it All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655A24-69C8-4338-A7EC-F2F5C487D0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" y="803245"/>
            <a:ext cx="8178799" cy="3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en-US" sz="2400" dirty="0"/>
            </a:b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8B9DE-7FFB-40D3-AB70-143BAC677788}"/>
              </a:ext>
            </a:extLst>
          </p:cNvPr>
          <p:cNvSpPr txBox="1">
            <a:spLocks/>
          </p:cNvSpPr>
          <p:nvPr/>
        </p:nvSpPr>
        <p:spPr>
          <a:xfrm>
            <a:off x="457200" y="836712"/>
            <a:ext cx="8229600" cy="55075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>
                <a:latin typeface="SassoonPrimaryInfant" pitchFamily="2" charset="0"/>
              </a:rPr>
              <a:t>Key Skills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b="1" dirty="0">
                <a:latin typeface="SassoonPrimaryInfant" pitchFamily="2" charset="0"/>
              </a:rPr>
              <a:t>KNOWN FACTS</a:t>
            </a: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SassoonPrimaryInfant" pitchFamily="2" charset="0"/>
              </a:rPr>
              <a:t>Counting in groups (Clever Counting)</a:t>
            </a: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SassoonPrimaryInfant" pitchFamily="2" charset="0"/>
              </a:rPr>
              <a:t>Doubling and Halving</a:t>
            </a: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b="1" dirty="0">
                <a:latin typeface="SassoonPrimaryInfant" pitchFamily="2" charset="0"/>
              </a:rPr>
              <a:t>Grouping / Multiplication and Division facts</a:t>
            </a: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GB" b="1" i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GB" b="1" i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7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en-US" sz="2400" dirty="0"/>
            </a:b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55E01-7475-4054-B037-3FFDC0FE7E6E}"/>
              </a:ext>
            </a:extLst>
          </p:cNvPr>
          <p:cNvSpPr txBox="1"/>
          <p:nvPr/>
        </p:nvSpPr>
        <p:spPr>
          <a:xfrm>
            <a:off x="2555776" y="2105561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3 x 8 = 24</a:t>
            </a:r>
          </a:p>
        </p:txBody>
      </p:sp>
    </p:spTree>
    <p:extLst>
      <p:ext uri="{BB962C8B-B14F-4D97-AF65-F5344CB8AC3E}">
        <p14:creationId xmlns:p14="http://schemas.microsoft.com/office/powerpoint/2010/main" val="43728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en-US" sz="2400" dirty="0"/>
            </a:b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34CC5-8EAC-4B86-8825-880C0114423A}"/>
              </a:ext>
            </a:extLst>
          </p:cNvPr>
          <p:cNvSpPr txBox="1"/>
          <p:nvPr/>
        </p:nvSpPr>
        <p:spPr>
          <a:xfrm>
            <a:off x="2627784" y="4503722"/>
            <a:ext cx="61926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Raises confidence</a:t>
            </a:r>
          </a:p>
          <a:p>
            <a:r>
              <a:rPr lang="en-GB" sz="3200" b="1" dirty="0"/>
              <a:t>Develops knowledge</a:t>
            </a:r>
          </a:p>
          <a:p>
            <a:r>
              <a:rPr lang="en-GB" sz="3200" b="1" dirty="0"/>
              <a:t>Knowledge builds understanding</a:t>
            </a:r>
          </a:p>
          <a:p>
            <a:r>
              <a:rPr lang="en-GB" sz="3200" b="1" dirty="0"/>
              <a:t>Breaks down barriers</a:t>
            </a:r>
          </a:p>
          <a:p>
            <a:endParaRPr lang="en-GB" sz="2000" b="1" dirty="0"/>
          </a:p>
        </p:txBody>
      </p:sp>
      <p:pic>
        <p:nvPicPr>
          <p:cNvPr id="7" name="Picture 6" descr="C:\Users\sparrish\Dropbox\TTRS\Sarah's work\Display board\To Upload\TTRS Logo with drop shadow A4\TTRS Logo with drop shadow A4.jpg">
            <a:extLst>
              <a:ext uri="{FF2B5EF4-FFF2-40B4-BE49-F238E27FC236}">
                <a16:creationId xmlns:a16="http://schemas.microsoft.com/office/drawing/2014/main" id="{0F349238-8572-4407-A8BC-B3588CE023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652"/>
            <a:ext cx="5566836" cy="3993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88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886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altLang="en-US" sz="2400" dirty="0"/>
            </a:b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F83D4-AAF3-472D-B5A4-594588D8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50662" r="53150" b="23387"/>
          <a:stretch/>
        </p:blipFill>
        <p:spPr>
          <a:xfrm>
            <a:off x="136104" y="187247"/>
            <a:ext cx="5522701" cy="208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16D0D-09B8-4467-AF17-78E7A104C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75" t="42942" r="9051" b="35994"/>
          <a:stretch/>
        </p:blipFill>
        <p:spPr>
          <a:xfrm>
            <a:off x="2406106" y="2398115"/>
            <a:ext cx="6505398" cy="195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F4390-2B32-4EDD-9196-B952B5238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6" t="48600" r="51574" b="33192"/>
          <a:stretch/>
        </p:blipFill>
        <p:spPr>
          <a:xfrm>
            <a:off x="136104" y="4581128"/>
            <a:ext cx="8428534" cy="19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dirty="0">
                <a:latin typeface="SassoonPrimaryInfant" pitchFamily="2" charset="0"/>
              </a:rPr>
              <a:t>Where do they come from?</a:t>
            </a:r>
          </a:p>
          <a:p>
            <a:r>
              <a:rPr lang="en-GB" dirty="0">
                <a:latin typeface="SassoonPrimaryInfant" pitchFamily="2" charset="0"/>
              </a:rPr>
              <a:t>The root of it all: </a:t>
            </a:r>
            <a:r>
              <a:rPr lang="en-GB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b="1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120476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5682"/>
            <a:ext cx="8229600" cy="1143000"/>
          </a:xfrm>
        </p:spPr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In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704620-725A-4505-9635-2FAF8B628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99728"/>
              </p:ext>
            </p:extLst>
          </p:nvPr>
        </p:nvGraphicFramePr>
        <p:xfrm>
          <a:off x="215514" y="908720"/>
          <a:ext cx="8712969" cy="556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724595565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239367928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1766661645"/>
                    </a:ext>
                  </a:extLst>
                </a:gridCol>
              </a:tblGrid>
              <a:tr h="34002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Multiplication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48378"/>
                  </a:ext>
                </a:extLst>
              </a:tr>
              <a:tr h="1615100">
                <a:tc>
                  <a:txBody>
                    <a:bodyPr/>
                    <a:lstStyle/>
                    <a:p>
                      <a:r>
                        <a:rPr lang="en-GB" b="1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MAKE CONNECTIONS</a:t>
                      </a:r>
                    </a:p>
                    <a:p>
                      <a:r>
                        <a:rPr lang="en-GB" b="1" dirty="0"/>
                        <a:t>Focus on develop mental methods and understanding of concept.</a:t>
                      </a:r>
                    </a:p>
                    <a:p>
                      <a:r>
                        <a:rPr lang="en-GB" b="1" dirty="0"/>
                        <a:t>Formalise into grid multiplication from work with arrays.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MAKE CONNECTIONS</a:t>
                      </a:r>
                    </a:p>
                    <a:p>
                      <a:r>
                        <a:rPr lang="en-GB" b="1" dirty="0"/>
                        <a:t>Connect division to multiplication, solving division calculations through multiplication and the use of a number line. Use halving where appropriate.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743153"/>
                  </a:ext>
                </a:extLst>
              </a:tr>
              <a:tr h="1128773">
                <a:tc>
                  <a:txBody>
                    <a:bodyPr/>
                    <a:lstStyle/>
                    <a:p>
                      <a:r>
                        <a:rPr lang="en-GB" b="1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Continue to develop conceptual understanding. By end of year, use formal short multiplication where children can explain process.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Continue to develop division through multiplication and number lines.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Introduction to the formal method with partitioning.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54492"/>
                  </a:ext>
                </a:extLst>
              </a:tr>
              <a:tr h="1105068">
                <a:tc>
                  <a:txBody>
                    <a:bodyPr/>
                    <a:lstStyle/>
                    <a:p>
                      <a:r>
                        <a:rPr lang="en-GB" b="1" dirty="0"/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Use the formal column method for calculations.</a:t>
                      </a:r>
                    </a:p>
                    <a:p>
                      <a:r>
                        <a:rPr lang="en-GB" b="1" dirty="0"/>
                        <a:t>Encourage use of mental methods and informal methods to supplement.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Use short division.</a:t>
                      </a:r>
                    </a:p>
                    <a:p>
                      <a:r>
                        <a:rPr lang="en-GB" b="1" dirty="0"/>
                        <a:t>Convert remainders to fractions and develop and understanding of why.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50988"/>
                  </a:ext>
                </a:extLst>
              </a:tr>
              <a:tr h="1089289">
                <a:tc>
                  <a:txBody>
                    <a:bodyPr/>
                    <a:lstStyle/>
                    <a:p>
                      <a:r>
                        <a:rPr lang="en-GB" b="1" dirty="0"/>
                        <a:t>Year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Use formal column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Use short division and alternative long division method.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49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92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dirty="0">
                <a:latin typeface="SassoonPrimaryInfant" pitchFamily="2" charset="0"/>
              </a:rPr>
              <a:t>Where do they come from?</a:t>
            </a:r>
          </a:p>
          <a:p>
            <a:r>
              <a:rPr lang="en-GB" dirty="0">
                <a:latin typeface="SassoonPrimaryInfant" pitchFamily="2" charset="0"/>
              </a:rPr>
              <a:t>The root of it all…</a:t>
            </a:r>
            <a:r>
              <a:rPr lang="en-GB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164846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56A56-6040-4285-A6BA-4457E6BAE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9373" r="20863" b="10781"/>
          <a:stretch/>
        </p:blipFill>
        <p:spPr>
          <a:xfrm>
            <a:off x="53114" y="903483"/>
            <a:ext cx="8983381" cy="51178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410BC-1586-472C-96FE-A6C8EF34EDA3}"/>
              </a:ext>
            </a:extLst>
          </p:cNvPr>
          <p:cNvSpPr/>
          <p:nvPr/>
        </p:nvSpPr>
        <p:spPr>
          <a:xfrm>
            <a:off x="3851920" y="188640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latin typeface="SassoonPrimaryInfant" pitchFamily="2" charset="0"/>
              </a:rPr>
              <a:t>Year 3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9732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27E0E9-2C44-4BA2-9052-D1CE9AE9E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30391" r="21651" b="10781"/>
          <a:stretch/>
        </p:blipFill>
        <p:spPr>
          <a:xfrm>
            <a:off x="131506" y="764704"/>
            <a:ext cx="8880987" cy="50405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D3E6E9-057C-416F-BDB6-6B4221FA26C3}"/>
              </a:ext>
            </a:extLst>
          </p:cNvPr>
          <p:cNvSpPr/>
          <p:nvPr/>
        </p:nvSpPr>
        <p:spPr>
          <a:xfrm>
            <a:off x="3131840" y="188640"/>
            <a:ext cx="2520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SassoonPrimaryInfant" pitchFamily="2" charset="0"/>
              </a:rPr>
              <a:t>Year 4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1428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EE3870-54BB-45C8-A109-5714CCC89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590" r="21651" b="12182"/>
          <a:stretch/>
        </p:blipFill>
        <p:spPr>
          <a:xfrm>
            <a:off x="171139" y="625922"/>
            <a:ext cx="8801722" cy="5184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7A3F10-EDF4-461D-9744-6C22CEBD90E9}"/>
              </a:ext>
            </a:extLst>
          </p:cNvPr>
          <p:cNvSpPr/>
          <p:nvPr/>
        </p:nvSpPr>
        <p:spPr>
          <a:xfrm>
            <a:off x="3994117" y="66690"/>
            <a:ext cx="11557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SassoonPrimaryInfant" pitchFamily="2" charset="0"/>
              </a:rPr>
              <a:t>Year 5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07138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AC639F-C7C0-40FE-B821-3087FE1D79CD}"/>
              </a:ext>
            </a:extLst>
          </p:cNvPr>
          <p:cNvSpPr/>
          <p:nvPr/>
        </p:nvSpPr>
        <p:spPr>
          <a:xfrm>
            <a:off x="3994117" y="66690"/>
            <a:ext cx="11557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>
                <a:latin typeface="SassoonPrimaryInfant" pitchFamily="2" charset="0"/>
              </a:rPr>
              <a:t>Year 6</a:t>
            </a:r>
            <a:endParaRPr lang="en-GB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8F445-C1A7-422E-A57E-1D598C92A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9" t="25013" r="23425" b="9382"/>
          <a:stretch/>
        </p:blipFill>
        <p:spPr>
          <a:xfrm>
            <a:off x="107504" y="523709"/>
            <a:ext cx="8928992" cy="60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9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dirty="0">
                <a:latin typeface="SassoonPrimaryInfant" pitchFamily="2" charset="0"/>
              </a:rPr>
              <a:t>Where do they come from?</a:t>
            </a:r>
          </a:p>
          <a:p>
            <a:r>
              <a:rPr lang="en-GB" dirty="0">
                <a:latin typeface="SassoonPrimaryInfant" pitchFamily="2" charset="0"/>
              </a:rPr>
              <a:t>The root of it all: </a:t>
            </a:r>
            <a:r>
              <a:rPr lang="en-GB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b="1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188485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654B-9270-4141-BDCD-4332260D6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20586" r="59450" b="66807"/>
          <a:stretch/>
        </p:blipFill>
        <p:spPr>
          <a:xfrm>
            <a:off x="628561" y="234133"/>
            <a:ext cx="2496277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6D374-B84A-4885-BCE2-EC4044FB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0781" r="63387" b="76613"/>
          <a:stretch/>
        </p:blipFill>
        <p:spPr>
          <a:xfrm>
            <a:off x="3664873" y="504468"/>
            <a:ext cx="2288254" cy="93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575A1-1768-4933-ABD3-5481458031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63" t="28990" r="57087" b="57003"/>
          <a:stretch/>
        </p:blipFill>
        <p:spPr>
          <a:xfrm>
            <a:off x="221133" y="1828341"/>
            <a:ext cx="2621088" cy="936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2BDC-F596-4BB9-8527-16B180CF91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00" t="81791" r="68585" b="5179"/>
          <a:stretch/>
        </p:blipFill>
        <p:spPr>
          <a:xfrm>
            <a:off x="6444208" y="452307"/>
            <a:ext cx="1736193" cy="984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9CF0-24C6-435E-A961-2276C91F5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51" t="20586" r="58663" b="66807"/>
          <a:stretch/>
        </p:blipFill>
        <p:spPr>
          <a:xfrm>
            <a:off x="1133762" y="3146023"/>
            <a:ext cx="2785195" cy="936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B69645-6679-43E3-9A70-B80D0FBD0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26" t="26538" r="57087" b="59419"/>
          <a:stretch/>
        </p:blipFill>
        <p:spPr>
          <a:xfrm>
            <a:off x="6444208" y="2296393"/>
            <a:ext cx="2500048" cy="936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4BA83A-8733-44FF-A640-0E8FCB63C9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35" t="75212" r="50000" b="13353"/>
          <a:stretch/>
        </p:blipFill>
        <p:spPr>
          <a:xfrm>
            <a:off x="221133" y="4441191"/>
            <a:ext cx="4173580" cy="936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3A0DA0-D6A5-41F2-A201-FE623B5676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650" t="13583" r="60237" b="73462"/>
          <a:stretch/>
        </p:blipFill>
        <p:spPr>
          <a:xfrm>
            <a:off x="4598941" y="3439637"/>
            <a:ext cx="2327714" cy="936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74A64-70E6-4B0D-A5A8-E75F80D8D5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076" t="75211" r="60237" b="13583"/>
          <a:stretch/>
        </p:blipFill>
        <p:spPr>
          <a:xfrm>
            <a:off x="6086201" y="4582880"/>
            <a:ext cx="2925316" cy="93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9BF67E-FB90-46BA-B8B0-97A17C2293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73" t="10857" r="60727" b="79413"/>
          <a:stretch/>
        </p:blipFill>
        <p:spPr>
          <a:xfrm>
            <a:off x="3550373" y="1926388"/>
            <a:ext cx="2517254" cy="678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4991B7-3580-4F76-A317-6874BA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68" t="23731" r="51607" b="55253"/>
          <a:stretch/>
        </p:blipFill>
        <p:spPr>
          <a:xfrm>
            <a:off x="3547884" y="5650491"/>
            <a:ext cx="2288254" cy="1080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154DA-3867-40DC-B897-FFD42D7C001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500" t="41172" r="68364" b="47227"/>
          <a:stretch/>
        </p:blipFill>
        <p:spPr>
          <a:xfrm>
            <a:off x="1092876" y="5727656"/>
            <a:ext cx="1567649" cy="7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2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B221B-9C21-4103-8DA1-7E08F6A4B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54202" r="31888" b="24788"/>
          <a:stretch/>
        </p:blipFill>
        <p:spPr>
          <a:xfrm>
            <a:off x="86277" y="116632"/>
            <a:ext cx="5866251" cy="1872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0A51A4-2041-4E28-9212-8E6F19AA7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31792" r="31100" b="31791"/>
          <a:stretch/>
        </p:blipFill>
        <p:spPr>
          <a:xfrm>
            <a:off x="4139952" y="2132856"/>
            <a:ext cx="4885466" cy="2592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FDB256-DC96-4C60-83D0-ECB03F9F3F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5" t="21987" r="38325" b="28990"/>
          <a:stretch/>
        </p:blipFill>
        <p:spPr>
          <a:xfrm>
            <a:off x="282271" y="2492896"/>
            <a:ext cx="427933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6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47333B-1858-42F3-B9C7-4707B24FD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3" t="14984" r="37400" b="36993"/>
          <a:stretch/>
        </p:blipFill>
        <p:spPr>
          <a:xfrm>
            <a:off x="1043608" y="3944730"/>
            <a:ext cx="3198355" cy="2674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AC042-B35E-4885-B293-F544D1F4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2" t="33192" r="32675" b="21987"/>
          <a:stretch/>
        </p:blipFill>
        <p:spPr>
          <a:xfrm>
            <a:off x="226521" y="107307"/>
            <a:ext cx="5643888" cy="3744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CDAE60-E39F-454C-8F42-7301FCD14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5" t="16384" r="33463" b="10781"/>
          <a:stretch/>
        </p:blipFill>
        <p:spPr>
          <a:xfrm>
            <a:off x="5369824" y="2741138"/>
            <a:ext cx="3473163" cy="3842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7AC590-291C-48D6-BDFF-232EA9388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8" t="17784" r="30313" b="41596"/>
          <a:stretch/>
        </p:blipFill>
        <p:spPr>
          <a:xfrm>
            <a:off x="5399584" y="107307"/>
            <a:ext cx="37444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1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B9958F-4238-487A-926B-6464F5E4B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6" t="13582" r="29525" b="19185"/>
          <a:stretch/>
        </p:blipFill>
        <p:spPr>
          <a:xfrm>
            <a:off x="0" y="26027"/>
            <a:ext cx="4836537" cy="446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789D9-E1EB-4A15-A1F7-6A4F1B127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19185" r="31889" b="24788"/>
          <a:stretch/>
        </p:blipFill>
        <p:spPr>
          <a:xfrm>
            <a:off x="3707904" y="2241019"/>
            <a:ext cx="5339572" cy="4358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2786E-25A8-4B38-93B4-16B744BA5F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26892" r="28738" b="26189"/>
          <a:stretch/>
        </p:blipFill>
        <p:spPr>
          <a:xfrm>
            <a:off x="99382" y="2524696"/>
            <a:ext cx="6272818" cy="3820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77F60-B2B6-417B-B480-99521EDD9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12" t="23387" r="27951" b="15214"/>
          <a:stretch/>
        </p:blipFill>
        <p:spPr>
          <a:xfrm>
            <a:off x="4208082" y="240916"/>
            <a:ext cx="4836536" cy="400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733" y="468977"/>
            <a:ext cx="8167076" cy="3539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70"/>
          <p:cNvSpPr>
            <a:spLocks noMove="1" noResize="1"/>
          </p:cNvSpPr>
          <p:nvPr/>
        </p:nvSpPr>
        <p:spPr>
          <a:xfrm>
            <a:off x="0" y="4918511"/>
            <a:ext cx="9143997" cy="1939488"/>
          </a:xfrm>
          <a:prstGeom prst="rect">
            <a:avLst/>
          </a:prstGeom>
          <a:solidFill>
            <a:srgbClr val="4040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1123951" y="4286132"/>
            <a:ext cx="6743697" cy="1264761"/>
          </a:xfrm>
          <a:solidFill>
            <a:srgbClr val="FFFFFF"/>
          </a:solidFill>
          <a:ln w="38103">
            <a:solidFill>
              <a:srgbClr val="404040"/>
            </a:solidFill>
            <a:prstDash val="solid"/>
            <a:miter/>
          </a:ln>
        </p:spPr>
        <p:txBody>
          <a:bodyPr anchor="ctr"/>
          <a:lstStyle/>
          <a:p>
            <a:pPr lvl="0"/>
            <a:r>
              <a:rPr lang="en-GB" sz="5400" dirty="0">
                <a:latin typeface="SassoonPrimaryInfant" pitchFamily="2" charset="0"/>
              </a:rPr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42575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43" y="13905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Unitising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551"/>
            <a:ext cx="9144000" cy="4525963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Children need to see each group </a:t>
            </a:r>
            <a:r>
              <a:rPr lang="en-GB" b="1" dirty="0">
                <a:latin typeface="SassoonPrimaryInfant" pitchFamily="2" charset="0"/>
              </a:rPr>
              <a:t>as a whole/unit</a:t>
            </a:r>
            <a:r>
              <a:rPr lang="en-GB" dirty="0">
                <a:latin typeface="SassoonPrimaryInfant" pitchFamily="2" charset="0"/>
              </a:rPr>
              <a:t>.</a:t>
            </a:r>
          </a:p>
          <a:p>
            <a:r>
              <a:rPr lang="en-GB" dirty="0">
                <a:latin typeface="SassoonPrimaryInfant" pitchFamily="2" charset="0"/>
              </a:rPr>
              <a:t>How many plants are there? How </a:t>
            </a:r>
            <a:r>
              <a:rPr lang="en-GB" u="sng" dirty="0">
                <a:latin typeface="SassoonPrimaryInfant" pitchFamily="2" charset="0"/>
              </a:rPr>
              <a:t>could</a:t>
            </a:r>
            <a:r>
              <a:rPr lang="en-GB" dirty="0">
                <a:latin typeface="SassoonPrimaryInfant" pitchFamily="2" charset="0"/>
              </a:rPr>
              <a:t> children see this? How </a:t>
            </a:r>
            <a:r>
              <a:rPr lang="en-GB" u="sng" dirty="0">
                <a:latin typeface="SassoonPrimaryInfant" pitchFamily="2" charset="0"/>
              </a:rPr>
              <a:t>could</a:t>
            </a:r>
            <a:r>
              <a:rPr lang="en-GB" dirty="0">
                <a:latin typeface="SassoonPrimaryInfant" pitchFamily="2" charset="0"/>
              </a:rPr>
              <a:t> they solve it?</a:t>
            </a: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  <p:sp>
        <p:nvSpPr>
          <p:cNvPr id="6" name="AutoShape 5" descr="Image result for multiple dots scattere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79525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A plant in a garden&#10;&#10;Description automatically generated">
            <a:extLst>
              <a:ext uri="{FF2B5EF4-FFF2-40B4-BE49-F238E27FC236}">
                <a16:creationId xmlns:a16="http://schemas.microsoft.com/office/drawing/2014/main" id="{2E8ABE70-E4A6-40D0-9C7B-9E1965703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12"/>
          <a:stretch/>
        </p:blipFill>
        <p:spPr>
          <a:xfrm>
            <a:off x="1907704" y="2887143"/>
            <a:ext cx="5040560" cy="38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Key Points from Key Stage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>
                    <a:latin typeface="SassoonPrimaryInfant" pitchFamily="2" charset="0"/>
                  </a:rPr>
                  <a:t>Multiplication and division are related – they are the inverse</a:t>
                </a:r>
              </a:p>
              <a:p>
                <a:r>
                  <a:rPr lang="en-GB" dirty="0">
                    <a:latin typeface="SassoonPrimaryInfant" pitchFamily="2" charset="0"/>
                  </a:rPr>
                  <a:t>You can use multiplication to solve division calculations </a:t>
                </a:r>
              </a:p>
              <a:p>
                <a:r>
                  <a:rPr lang="en-GB" dirty="0">
                    <a:latin typeface="SassoonPrimaryInfant" pitchFamily="2" charset="0"/>
                  </a:rPr>
                  <a:t>Multiplication is commutative: 3 x 4 = 4 x 3</a:t>
                </a:r>
              </a:p>
              <a:p>
                <a:r>
                  <a:rPr lang="en-GB" dirty="0">
                    <a:latin typeface="SassoonPrimaryInfant" pitchFamily="2" charset="0"/>
                  </a:rPr>
                  <a:t>Division is not commutative: 6 ÷ 3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dirty="0">
                    <a:latin typeface="SassoonPrimaryInfant" pitchFamily="2" charset="0"/>
                  </a:rPr>
                  <a:t> 3 ÷ 6</a:t>
                </a:r>
              </a:p>
              <a:p>
                <a:endParaRPr lang="en-GB" dirty="0">
                  <a:latin typeface="SassoonPrimaryInfant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8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8B7D-5ACD-4E9F-928E-B8ABD355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i="1" dirty="0">
                <a:latin typeface="SassoonPrimaryInfant" pitchFamily="2" charset="0"/>
              </a:rPr>
              <a:t>The product is the same</a:t>
            </a:r>
          </a:p>
          <a:p>
            <a:r>
              <a:rPr lang="en-GB" b="1" i="1" dirty="0">
                <a:latin typeface="SassoonPrimaryInfant" pitchFamily="2" charset="0"/>
              </a:rPr>
              <a:t>The factors are the same</a:t>
            </a:r>
          </a:p>
          <a:p>
            <a:endParaRPr lang="en-GB" b="1" i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b="1" i="1" dirty="0">
                <a:latin typeface="SassoonPrimaryInfant" pitchFamily="2" charset="0"/>
              </a:rPr>
              <a:t>Children are put into 7 groups of 3 in one class and 3 groups of 7 in another. Is that the same? How is it the same? How is it different?</a:t>
            </a:r>
          </a:p>
          <a:p>
            <a:pPr marL="0" indent="0">
              <a:buNone/>
            </a:pPr>
            <a:endParaRPr lang="en-GB" b="1" i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b="1" i="1" dirty="0">
                <a:latin typeface="SassoonPrimaryInfant" pitchFamily="2" charset="0"/>
              </a:rPr>
              <a:t>Children need to recognise the </a:t>
            </a:r>
            <a:r>
              <a:rPr lang="en-GB" b="1" i="1" u="sng" dirty="0">
                <a:latin typeface="SassoonPrimaryInfant" pitchFamily="2" charset="0"/>
              </a:rPr>
              <a:t>difference</a:t>
            </a:r>
            <a:r>
              <a:rPr lang="en-GB" b="1" i="1" dirty="0">
                <a:latin typeface="SassoonPrimaryInfant" pitchFamily="2" charset="0"/>
              </a:rPr>
              <a:t> in some contexts.</a:t>
            </a:r>
          </a:p>
          <a:p>
            <a:pPr marL="0" indent="0">
              <a:buNone/>
            </a:pPr>
            <a:endParaRPr lang="en-GB" b="1" i="1" dirty="0">
              <a:latin typeface="SassoonPrimaryInfant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0A97D1-497A-4915-8F95-316D058F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i="1" dirty="0">
                <a:latin typeface="SassoonPrimaryInfant" pitchFamily="2" charset="0"/>
              </a:rPr>
              <a:t>Thinking point: Is 7 x 3 the same as 3 x 7?</a:t>
            </a:r>
            <a:br>
              <a:rPr lang="en-GB" b="1" i="1" dirty="0">
                <a:latin typeface="SassoonPrimaryInfant" pitchFamily="2" charset="0"/>
              </a:rPr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8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b="1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dirty="0">
                <a:latin typeface="SassoonPrimaryInfant" pitchFamily="2" charset="0"/>
              </a:rPr>
              <a:t>Where do they come from?</a:t>
            </a:r>
          </a:p>
          <a:p>
            <a:r>
              <a:rPr lang="en-GB" dirty="0">
                <a:latin typeface="SassoonPrimaryInfant" pitchFamily="2" charset="0"/>
              </a:rPr>
              <a:t>The root of it all…</a:t>
            </a:r>
            <a:r>
              <a:rPr lang="en-GB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53152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432"/>
            <a:ext cx="8229600" cy="1143000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Structures of Multiplication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16071" r="33292" b="52976"/>
          <a:stretch/>
        </p:blipFill>
        <p:spPr bwMode="auto">
          <a:xfrm>
            <a:off x="5943993" y="910576"/>
            <a:ext cx="2785669" cy="15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24684-C759-46D5-B5B1-95725A69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2883"/>
            <a:ext cx="8229600" cy="5431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SassoonPrimaryInfant" pitchFamily="2" charset="0"/>
              </a:rPr>
              <a:t>Grouping / Repeated Addition</a:t>
            </a:r>
          </a:p>
          <a:p>
            <a:pPr marL="0" indent="0">
              <a:buNone/>
            </a:pPr>
            <a:r>
              <a:rPr lang="en-GB" i="1" dirty="0">
                <a:latin typeface="SassoonPrimaryInfant" pitchFamily="2" charset="0"/>
              </a:rPr>
              <a:t>Number in group x number of </a:t>
            </a:r>
          </a:p>
          <a:p>
            <a:pPr marL="0" indent="0">
              <a:buNone/>
            </a:pPr>
            <a:r>
              <a:rPr lang="en-GB" i="1" dirty="0">
                <a:latin typeface="SassoonPrimaryInfant" pitchFamily="2" charset="0"/>
              </a:rPr>
              <a:t>groups. Groups are equal.</a:t>
            </a:r>
          </a:p>
          <a:p>
            <a:pPr marL="0" indent="0">
              <a:buNone/>
            </a:pPr>
            <a:r>
              <a:rPr lang="en-GB" b="1" dirty="0">
                <a:latin typeface="SassoonPrimaryInfant" pitchFamily="2" charset="0"/>
              </a:rPr>
              <a:t>Correspondence </a:t>
            </a:r>
          </a:p>
          <a:p>
            <a:pPr marL="0" indent="0">
              <a:buNone/>
            </a:pPr>
            <a:r>
              <a:rPr lang="en-GB" i="1" dirty="0">
                <a:latin typeface="SassoonPrimaryInfant" pitchFamily="2" charset="0"/>
              </a:rPr>
              <a:t>I have 3 hats and 2 scarves. How many combinations can I wear? (Year 3 and 4)</a:t>
            </a:r>
          </a:p>
          <a:p>
            <a:pPr marL="0" indent="0">
              <a:buNone/>
            </a:pPr>
            <a:r>
              <a:rPr lang="en-GB" b="1" i="1" dirty="0">
                <a:latin typeface="SassoonPrimaryInfant" pitchFamily="2" charset="0"/>
              </a:rPr>
              <a:t> </a:t>
            </a:r>
            <a:r>
              <a:rPr lang="en-GB" b="1" dirty="0">
                <a:latin typeface="SassoonPrimaryInfant" pitchFamily="2" charset="0"/>
              </a:rPr>
              <a:t>Scaling</a:t>
            </a:r>
          </a:p>
          <a:p>
            <a:pPr marL="0" indent="0">
              <a:buNone/>
            </a:pPr>
            <a:r>
              <a:rPr lang="en-GB" i="1" dirty="0">
                <a:latin typeface="SassoonPrimaryInfant" pitchFamily="2" charset="0"/>
              </a:rPr>
              <a:t>My dog weighs 10kg. My brother’s dog weighs 3 times the amount. </a:t>
            </a:r>
            <a:r>
              <a:rPr lang="en-GB" b="1" dirty="0">
                <a:latin typeface="SassoonPrimaryInfant" pitchFamily="2" charset="0"/>
              </a:rPr>
              <a:t>(Fractions)</a:t>
            </a: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b="1" i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b="1" i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1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SassoonPrimaryInfant" pitchFamily="2" charset="0"/>
              </a:rPr>
              <a:t>Aims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PrimaryInfant" pitchFamily="2" charset="0"/>
              </a:rPr>
              <a:t>Key Learning Points from KS1</a:t>
            </a:r>
          </a:p>
          <a:p>
            <a:r>
              <a:rPr lang="en-GB" dirty="0">
                <a:latin typeface="SassoonPrimaryInfant" pitchFamily="2" charset="0"/>
              </a:rPr>
              <a:t>Structures of Multiplication</a:t>
            </a:r>
          </a:p>
          <a:p>
            <a:r>
              <a:rPr lang="en-GB" b="1" dirty="0">
                <a:latin typeface="SassoonPrimaryInfant" pitchFamily="2" charset="0"/>
              </a:rPr>
              <a:t>Where do they come from?</a:t>
            </a:r>
          </a:p>
          <a:p>
            <a:r>
              <a:rPr lang="en-GB" dirty="0">
                <a:latin typeface="SassoonPrimaryInfant" pitchFamily="2" charset="0"/>
              </a:rPr>
              <a:t>The root of it all…</a:t>
            </a:r>
            <a:r>
              <a:rPr lang="en-GB" i="1" dirty="0">
                <a:latin typeface="SassoonPrimaryInfant" pitchFamily="2" charset="0"/>
              </a:rPr>
              <a:t>the importance of mental recall</a:t>
            </a:r>
          </a:p>
          <a:p>
            <a:r>
              <a:rPr lang="en-GB" dirty="0">
                <a:latin typeface="SassoonPrimaryInfant" pitchFamily="2" charset="0"/>
              </a:rPr>
              <a:t>Written methods we have chosen for Hayward’s</a:t>
            </a:r>
          </a:p>
          <a:p>
            <a:r>
              <a:rPr lang="en-GB" dirty="0">
                <a:latin typeface="SassoonPrimaryInfant" pitchFamily="2" charset="0"/>
              </a:rPr>
              <a:t>Where do they finish?</a:t>
            </a:r>
          </a:p>
        </p:txBody>
      </p:sp>
    </p:spTree>
    <p:extLst>
      <p:ext uri="{BB962C8B-B14F-4D97-AF65-F5344CB8AC3E}">
        <p14:creationId xmlns:p14="http://schemas.microsoft.com/office/powerpoint/2010/main" val="280514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6587" r="42996" b="59524"/>
          <a:stretch/>
        </p:blipFill>
        <p:spPr bwMode="auto">
          <a:xfrm>
            <a:off x="196028" y="1226482"/>
            <a:ext cx="399143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259418"/>
            <a:ext cx="9144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SassoonPrimaryInfant" pitchFamily="2" charset="0"/>
              </a:rPr>
              <a:t>What is expected at the end of KS1?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20039" r="43331" b="65675"/>
          <a:stretch/>
        </p:blipFill>
        <p:spPr bwMode="auto">
          <a:xfrm>
            <a:off x="196028" y="2717714"/>
            <a:ext cx="3918857" cy="10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31345" r="41694" b="54261"/>
          <a:stretch/>
        </p:blipFill>
        <p:spPr bwMode="auto">
          <a:xfrm>
            <a:off x="4779639" y="4201229"/>
            <a:ext cx="4017819" cy="105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2" t="17519" r="43185" b="68276"/>
          <a:stretch/>
        </p:blipFill>
        <p:spPr bwMode="auto">
          <a:xfrm>
            <a:off x="196028" y="4215083"/>
            <a:ext cx="3768436" cy="10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28504" r="43505" b="57102"/>
          <a:stretch/>
        </p:blipFill>
        <p:spPr bwMode="auto">
          <a:xfrm>
            <a:off x="4840917" y="1189535"/>
            <a:ext cx="3713018" cy="10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8980" r="41162" b="68466"/>
          <a:stretch/>
        </p:blipFill>
        <p:spPr bwMode="auto">
          <a:xfrm>
            <a:off x="4715304" y="5670053"/>
            <a:ext cx="4267200" cy="91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2" t="31724" r="37861" b="54328"/>
          <a:stretch/>
        </p:blipFill>
        <p:spPr bwMode="auto">
          <a:xfrm>
            <a:off x="4446063" y="2742401"/>
            <a:ext cx="4502727" cy="10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3" t="29640" r="40310" b="58859"/>
          <a:stretch/>
        </p:blipFill>
        <p:spPr bwMode="auto">
          <a:xfrm>
            <a:off x="288304" y="5576894"/>
            <a:ext cx="3583884" cy="110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7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673</Words>
  <Application>Microsoft Office PowerPoint</Application>
  <PresentationFormat>On-screen Show (4:3)</PresentationFormat>
  <Paragraphs>123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SassoonPrimaryInfant</vt:lpstr>
      <vt:lpstr>Office Theme</vt:lpstr>
      <vt:lpstr>KS2 MULTIPLICATION &amp; DIVISION</vt:lpstr>
      <vt:lpstr>Aims of the session</vt:lpstr>
      <vt:lpstr>Unitising</vt:lpstr>
      <vt:lpstr>Key Points from Key Stage 1</vt:lpstr>
      <vt:lpstr>  Thinking point: Is 7 x 3 the same as 3 x 7?  </vt:lpstr>
      <vt:lpstr>Aims of the session</vt:lpstr>
      <vt:lpstr>Structures of Multiplication</vt:lpstr>
      <vt:lpstr>Aims of the session</vt:lpstr>
      <vt:lpstr>PowerPoint Presentation</vt:lpstr>
      <vt:lpstr>What is expected at the end of KS1? Applying the Skills in Context</vt:lpstr>
      <vt:lpstr>What is expected at the end of KS1? Applying the Skills in Context</vt:lpstr>
      <vt:lpstr>Aims of the session</vt:lpstr>
      <vt:lpstr>The Root of it All</vt:lpstr>
      <vt:lpstr>PowerPoint Presentation</vt:lpstr>
      <vt:lpstr>PowerPoint Presentation</vt:lpstr>
      <vt:lpstr>PowerPoint Presentation</vt:lpstr>
      <vt:lpstr>PowerPoint Presentation</vt:lpstr>
      <vt:lpstr>Aims of the session</vt:lpstr>
      <vt:lpstr>In Summary</vt:lpstr>
      <vt:lpstr>PowerPoint Presentation</vt:lpstr>
      <vt:lpstr>PowerPoint Presentation</vt:lpstr>
      <vt:lpstr>PowerPoint Presentation</vt:lpstr>
      <vt:lpstr>PowerPoint Presentation</vt:lpstr>
      <vt:lpstr>Aims of the session</vt:lpstr>
      <vt:lpstr>PowerPoint Presentation</vt:lpstr>
      <vt:lpstr>PowerPoint Presentation</vt:lpstr>
      <vt:lpstr>PowerPoint Presentation</vt:lpstr>
      <vt:lpstr>PowerPoint Presentation</vt:lpstr>
      <vt:lpstr>Thank you for coming!</vt:lpstr>
    </vt:vector>
  </TitlesOfParts>
  <Company>Haywards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MULTIPLICATION &amp; DIVISION</dc:title>
  <dc:creator>Hannah Venning</dc:creator>
  <cp:lastModifiedBy>Kat Cousins</cp:lastModifiedBy>
  <cp:revision>70</cp:revision>
  <cp:lastPrinted>2019-05-08T15:54:10Z</cp:lastPrinted>
  <dcterms:created xsi:type="dcterms:W3CDTF">2019-04-30T12:29:25Z</dcterms:created>
  <dcterms:modified xsi:type="dcterms:W3CDTF">2019-05-08T16:15:53Z</dcterms:modified>
</cp:coreProperties>
</file>